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08" r:id="rId1"/>
  </p:sldMasterIdLst>
  <p:notesMasterIdLst>
    <p:notesMasterId r:id="rId8"/>
  </p:notesMasterIdLst>
  <p:handoutMasterIdLst>
    <p:handoutMasterId r:id="rId9"/>
  </p:handoutMasterIdLst>
  <p:sldIdLst>
    <p:sldId id="258" r:id="rId2"/>
    <p:sldId id="264" r:id="rId3"/>
    <p:sldId id="260" r:id="rId4"/>
    <p:sldId id="265" r:id="rId5"/>
    <p:sldId id="262" r:id="rId6"/>
    <p:sldId id="266" r:id="rId7"/>
  </p:sldIdLst>
  <p:sldSz cx="10691813" cy="7559675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DCDCDC"/>
    <a:srgbClr val="011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3" autoAdjust="0"/>
    <p:restoredTop sz="94625" autoAdjust="0"/>
  </p:normalViewPr>
  <p:slideViewPr>
    <p:cSldViewPr showGuides="1">
      <p:cViewPr varScale="1">
        <p:scale>
          <a:sx n="88" d="100"/>
          <a:sy n="88" d="100"/>
        </p:scale>
        <p:origin x="240" y="5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7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r">
              <a:defRPr sz="1200"/>
            </a:lvl1pPr>
          </a:lstStyle>
          <a:p>
            <a:fld id="{B2EC3375-25C1-4132-8356-F0254E04DDEC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3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3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r">
              <a:defRPr sz="1200"/>
            </a:lvl1pPr>
          </a:lstStyle>
          <a:p>
            <a:fld id="{BC64172F-6366-47B3-B3D8-F99B8E17CF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479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r">
              <a:defRPr sz="1200"/>
            </a:lvl1pPr>
          </a:lstStyle>
          <a:p>
            <a:fld id="{AAE2C4BB-DD5D-4EF0-8811-528209874544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3013"/>
            <a:ext cx="4740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8" tIns="46114" rIns="92228" bIns="4611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8"/>
            <a:ext cx="5446723" cy="3913364"/>
          </a:xfrm>
          <a:prstGeom prst="rect">
            <a:avLst/>
          </a:prstGeom>
        </p:spPr>
        <p:txBody>
          <a:bodyPr vert="horz" lIns="92228" tIns="46114" rIns="92228" bIns="46114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3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3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r">
              <a:defRPr sz="1200"/>
            </a:lvl1pPr>
          </a:lstStyle>
          <a:p>
            <a:fld id="{24DE13BB-FCB6-4491-A87D-1E9BA750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：（ロゴ有）LA_A4_OnePager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 bwMode="gray">
          <a:xfrm>
            <a:off x="4786313" y="7129463"/>
            <a:ext cx="1135062" cy="1692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lvl="0" algn="ctr"/>
            <a:r>
              <a:rPr kumimoji="1" lang="ja-JP" altLang="en-US" sz="1100" dirty="0" smtClean="0">
                <a:solidFill>
                  <a:schemeClr val="accent5"/>
                </a:solidFill>
              </a:rPr>
              <a:t>＜ </a:t>
            </a:r>
            <a:r>
              <a:rPr kumimoji="1" lang="en-US" altLang="ja-JP" sz="1100" dirty="0" smtClean="0">
                <a:solidFill>
                  <a:schemeClr val="accent5"/>
                </a:solidFill>
              </a:rPr>
              <a:t>Confidential </a:t>
            </a:r>
            <a:r>
              <a:rPr kumimoji="1" lang="ja-JP" altLang="en-US" sz="1100" dirty="0" smtClean="0">
                <a:solidFill>
                  <a:schemeClr val="accent5"/>
                </a:solidFill>
              </a:rPr>
              <a:t>＞</a:t>
            </a:r>
            <a:endParaRPr kumimoji="1" lang="ja-JP" altLang="en-US" sz="1100" dirty="0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 hasCustomPrompt="1"/>
          </p:nvPr>
        </p:nvSpPr>
        <p:spPr>
          <a:xfrm>
            <a:off x="442194" y="7129463"/>
            <a:ext cx="2659781" cy="169277"/>
          </a:xfrm>
          <a:prstGeom prst="rect">
            <a:avLst/>
          </a:prstGeom>
        </p:spPr>
        <p:txBody>
          <a:bodyPr wrap="none" lIns="0" rIns="0" anchor="ctr"/>
          <a:lstStyle>
            <a:lvl1pPr algn="l">
              <a:defRPr sz="900"/>
            </a:lvl1pPr>
          </a:lstStyle>
          <a:p>
            <a:pPr algn="l"/>
            <a:r>
              <a:rPr lang="en-US" altLang="ja-JP" dirty="0" smtClean="0"/>
              <a:t>Ver. 20XXXXXX </a:t>
            </a:r>
            <a:r>
              <a:rPr lang="ja-JP" altLang="en-US" dirty="0" smtClean="0"/>
              <a:t>または </a:t>
            </a:r>
            <a:r>
              <a:rPr lang="en-US" altLang="ja-JP" dirty="0" err="1" smtClean="0"/>
              <a:t>Ver.XXX</a:t>
            </a:r>
            <a:endParaRPr lang="ja-JP" altLang="en-US" dirty="0"/>
          </a:p>
        </p:txBody>
      </p:sp>
      <p:sp>
        <p:nvSpPr>
          <p:cNvPr id="9" name="正方形/長方形 8"/>
          <p:cNvSpPr/>
          <p:nvPr userDrawn="1"/>
        </p:nvSpPr>
        <p:spPr bwMode="gray">
          <a:xfrm>
            <a:off x="6327775" y="7152545"/>
            <a:ext cx="393065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indent="0" algn="r" defTabSz="52329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kern="12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Learning Agency Co., Ltd.</a:t>
            </a:r>
            <a:endParaRPr lang="en-US" altLang="ja-JP" sz="800" kern="1200" dirty="0">
              <a:solidFill>
                <a:schemeClr val="tx1"/>
              </a:solidFill>
              <a:latin typeface="Arial" charset="0"/>
              <a:ea typeface="ＭＳ Ｐゴシック" pitchFamily="50" charset="-128"/>
              <a:cs typeface="Arial" charset="0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2000" y="432000"/>
            <a:ext cx="1872000" cy="38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06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：（ロゴ有）LA_A4_OnePager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 bwMode="gray">
          <a:xfrm>
            <a:off x="4786313" y="7129463"/>
            <a:ext cx="1135062" cy="1692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lvl="0" algn="ctr"/>
            <a:r>
              <a:rPr kumimoji="1" lang="ja-JP" altLang="en-US" sz="1100" dirty="0" smtClean="0">
                <a:solidFill>
                  <a:schemeClr val="accent5"/>
                </a:solidFill>
              </a:rPr>
              <a:t>＜ </a:t>
            </a:r>
            <a:r>
              <a:rPr kumimoji="1" lang="en-US" altLang="ja-JP" sz="1100" dirty="0" smtClean="0">
                <a:solidFill>
                  <a:schemeClr val="accent5"/>
                </a:solidFill>
              </a:rPr>
              <a:t>Confidential </a:t>
            </a:r>
            <a:r>
              <a:rPr kumimoji="1" lang="ja-JP" altLang="en-US" sz="1100" dirty="0" smtClean="0">
                <a:solidFill>
                  <a:schemeClr val="accent5"/>
                </a:solidFill>
              </a:rPr>
              <a:t>＞</a:t>
            </a:r>
            <a:endParaRPr kumimoji="1" lang="ja-JP" altLang="en-US" sz="1100" dirty="0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 hasCustomPrompt="1"/>
          </p:nvPr>
        </p:nvSpPr>
        <p:spPr>
          <a:xfrm>
            <a:off x="442194" y="7129463"/>
            <a:ext cx="2659781" cy="169277"/>
          </a:xfrm>
          <a:prstGeom prst="rect">
            <a:avLst/>
          </a:prstGeom>
        </p:spPr>
        <p:txBody>
          <a:bodyPr wrap="none" lIns="0" rIns="0" anchor="ctr"/>
          <a:lstStyle>
            <a:lvl1pPr algn="l">
              <a:defRPr sz="900"/>
            </a:lvl1pPr>
          </a:lstStyle>
          <a:p>
            <a:pPr algn="l"/>
            <a:r>
              <a:rPr lang="en-US" altLang="ja-JP" dirty="0" smtClean="0"/>
              <a:t>Ver. 20XXXXXX </a:t>
            </a:r>
            <a:r>
              <a:rPr lang="ja-JP" altLang="en-US" dirty="0" smtClean="0"/>
              <a:t>または </a:t>
            </a:r>
            <a:r>
              <a:rPr lang="en-US" altLang="ja-JP" dirty="0" err="1" smtClean="0"/>
              <a:t>Ver.XXX</a:t>
            </a:r>
            <a:endParaRPr lang="ja-JP" altLang="en-US" dirty="0"/>
          </a:p>
        </p:txBody>
      </p:sp>
      <p:sp>
        <p:nvSpPr>
          <p:cNvPr id="9" name="正方形/長方形 8"/>
          <p:cNvSpPr/>
          <p:nvPr userDrawn="1"/>
        </p:nvSpPr>
        <p:spPr bwMode="gray">
          <a:xfrm>
            <a:off x="6327775" y="7152545"/>
            <a:ext cx="393065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indent="0" algn="r" defTabSz="52329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kern="12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Learning Agency Co., Ltd.</a:t>
            </a:r>
            <a:endParaRPr lang="en-US" altLang="ja-JP" sz="800" kern="1200" dirty="0">
              <a:solidFill>
                <a:schemeClr val="tx1"/>
              </a:solidFill>
              <a:latin typeface="Arial" charset="0"/>
              <a:ea typeface="ＭＳ Ｐゴシック" pitchFamily="50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79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：（ロゴ無）LA_A4_OnePager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26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4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1091929" rtl="0" eaLnBrk="1" latinLnBrk="0" hangingPunct="1">
        <a:spcBef>
          <a:spcPct val="0"/>
        </a:spcBef>
        <a:buNone/>
        <a:defRPr kumimoji="1" sz="1273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marR="0" indent="0" algn="l" defTabSz="1091929" rtl="0" eaLnBrk="1" fontAlgn="auto" latinLnBrk="0" hangingPunct="1">
        <a:lnSpc>
          <a:spcPct val="100000"/>
        </a:lnSpc>
        <a:spcBef>
          <a:spcPts val="661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74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88584" marR="0" indent="-188584" algn="l" defTabSz="1091929" rtl="0" eaLnBrk="1" fontAlgn="auto" latinLnBrk="0" hangingPunct="1">
        <a:lnSpc>
          <a:spcPct val="100000"/>
        </a:lnSpc>
        <a:spcBef>
          <a:spcPts val="661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74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83902" marR="0" indent="-195319" algn="l" defTabSz="1091929" rtl="0" eaLnBrk="1" fontAlgn="auto" latinLnBrk="0" hangingPunct="1">
        <a:lnSpc>
          <a:spcPct val="100000"/>
        </a:lnSpc>
        <a:spcBef>
          <a:spcPts val="331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74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72486" marR="0" indent="-188584" algn="l" defTabSz="1091929" rtl="0" eaLnBrk="1" fontAlgn="auto" latinLnBrk="0" hangingPunct="1">
        <a:lnSpc>
          <a:spcPct val="100000"/>
        </a:lnSpc>
        <a:spcBef>
          <a:spcPts val="221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74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636242" indent="-210647" algn="l" defTabSz="953543" rtl="0" eaLnBrk="1" latinLnBrk="0" hangingPunct="1">
        <a:spcBef>
          <a:spcPts val="0"/>
        </a:spcBef>
        <a:spcAft>
          <a:spcPts val="1193"/>
        </a:spcAft>
        <a:buClrTx/>
        <a:buSzPct val="100000"/>
        <a:buFont typeface="Verdana" panose="020B0604030504040204" pitchFamily="34" charset="0"/>
        <a:buChar char="−"/>
        <a:tabLst/>
        <a:defRPr kumimoji="1" lang="en-US" sz="131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636242" indent="-210647" algn="l" defTabSz="1091929" rtl="0" eaLnBrk="1" latinLnBrk="0" hangingPunct="1">
        <a:spcBef>
          <a:spcPts val="0"/>
        </a:spcBef>
        <a:spcAft>
          <a:spcPts val="1193"/>
        </a:spcAft>
        <a:buFont typeface="Verdana" panose="020B0604030504040204" pitchFamily="34" charset="0"/>
        <a:buChar char="−"/>
        <a:defRPr kumimoji="1" sz="1433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36242" indent="-210647" algn="l" defTabSz="1091929" rtl="0" eaLnBrk="1" latinLnBrk="0" hangingPunct="1">
        <a:spcBef>
          <a:spcPts val="0"/>
        </a:spcBef>
        <a:spcAft>
          <a:spcPts val="1193"/>
        </a:spcAft>
        <a:buFont typeface="Verdana" panose="020B0604030504040204" pitchFamily="34" charset="0"/>
        <a:buChar char="−"/>
        <a:defRPr kumimoji="1" sz="1433" kern="1200">
          <a:solidFill>
            <a:schemeClr val="tx1"/>
          </a:solidFill>
          <a:latin typeface="+mn-lt"/>
          <a:ea typeface="+mn-ea"/>
          <a:cs typeface="+mn-cs"/>
        </a:defRPr>
      </a:lvl7pPr>
      <a:lvl8pPr marL="636242" indent="-210647" algn="l" defTabSz="1091929" rtl="0" eaLnBrk="1" latinLnBrk="0" hangingPunct="1">
        <a:spcBef>
          <a:spcPts val="0"/>
        </a:spcBef>
        <a:spcAft>
          <a:spcPts val="1193"/>
        </a:spcAft>
        <a:buFont typeface="Verdana" panose="020B0604030504040204" pitchFamily="34" charset="0"/>
        <a:buChar char="−"/>
        <a:defRPr kumimoji="1" sz="1433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636242" indent="-210647" algn="l" defTabSz="1091929" rtl="0" eaLnBrk="1" latinLnBrk="0" hangingPunct="1">
        <a:spcBef>
          <a:spcPts val="0"/>
        </a:spcBef>
        <a:spcAft>
          <a:spcPts val="1193"/>
        </a:spcAft>
        <a:buFont typeface="Verdana" panose="020B0604030504040204" pitchFamily="34" charset="0"/>
        <a:buChar char="−"/>
        <a:defRPr kumimoji="1" sz="1433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5966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91929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7895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83859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9825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75789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21755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67720" algn="l" defTabSz="1091929" rtl="0" eaLnBrk="1" latinLnBrk="0" hangingPunct="1"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72" userDrawn="1">
          <p15:clr>
            <a:srgbClr val="000000"/>
          </p15:clr>
        </p15:guide>
        <p15:guide id="5" pos="272" userDrawn="1">
          <p15:clr>
            <a:srgbClr val="000000"/>
          </p15:clr>
        </p15:guide>
        <p15:guide id="9" orient="horz" pos="4218" userDrawn="1">
          <p15:clr>
            <a:srgbClr val="A4A3A4"/>
          </p15:clr>
        </p15:guide>
        <p15:guide id="10" orient="horz" pos="4491" userDrawn="1">
          <p15:clr>
            <a:srgbClr val="000000"/>
          </p15:clr>
        </p15:guide>
        <p15:guide id="14" orient="horz" pos="2562" userDrawn="1">
          <p15:clr>
            <a:srgbClr val="A4A3A4"/>
          </p15:clr>
        </p15:guide>
        <p15:guide id="15" orient="horz" pos="4127" userDrawn="1">
          <p15:clr>
            <a:srgbClr val="A4A3A4"/>
          </p15:clr>
        </p15:guide>
        <p15:guide id="17" userDrawn="1">
          <p15:clr>
            <a:srgbClr val="A4A3A4"/>
          </p15:clr>
        </p15:guide>
        <p15:guide id="33" pos="4340" userDrawn="1">
          <p15:clr>
            <a:srgbClr val="547EBF"/>
          </p15:clr>
        </p15:guide>
        <p15:guide id="34" pos="6462" userDrawn="1">
          <p15:clr>
            <a:srgbClr val="000000"/>
          </p15:clr>
        </p15:guide>
        <p15:guide id="40" orient="horz" pos="2472" userDrawn="1">
          <p15:clr>
            <a:srgbClr val="A4A3A4"/>
          </p15:clr>
        </p15:guide>
        <p15:guide id="41" orient="horz" pos="543" userDrawn="1">
          <p15:clr>
            <a:srgbClr val="A4A3A4"/>
          </p15:clr>
        </p15:guide>
        <p15:guide id="42" orient="horz" pos="635" userDrawn="1">
          <p15:clr>
            <a:srgbClr val="A4A3A4"/>
          </p15:clr>
        </p15:guide>
        <p15:guide id="49" pos="2307" userDrawn="1">
          <p15:clr>
            <a:srgbClr val="547EBF"/>
          </p15:clr>
        </p15:guide>
        <p15:guide id="58" orient="horz" pos="906" userDrawn="1">
          <p15:clr>
            <a:srgbClr val="A4A3A4"/>
          </p15:clr>
        </p15:guide>
        <p15:guide id="59" pos="2393" userDrawn="1">
          <p15:clr>
            <a:srgbClr val="547EBF"/>
          </p15:clr>
        </p15:guide>
        <p15:guide id="60" pos="4427" userDrawn="1">
          <p15:clr>
            <a:srgbClr val="547EBF"/>
          </p15:clr>
        </p15:guide>
        <p15:guide id="61" pos="3368" userDrawn="1">
          <p15:clr>
            <a:srgbClr val="547EBF"/>
          </p15:clr>
        </p15:guide>
        <p15:guide id="62" pos="539" userDrawn="1">
          <p15:clr>
            <a:srgbClr val="A4A3A4"/>
          </p15:clr>
        </p15:guide>
        <p15:guide id="63" pos="624" userDrawn="1">
          <p15:clr>
            <a:srgbClr val="A4A3A4"/>
          </p15:clr>
        </p15:guide>
        <p15:guide id="64" pos="893" userDrawn="1">
          <p15:clr>
            <a:srgbClr val="A4A3A4"/>
          </p15:clr>
        </p15:guide>
        <p15:guide id="65" pos="978" userDrawn="1">
          <p15:clr>
            <a:srgbClr val="A4A3A4"/>
          </p15:clr>
        </p15:guide>
        <p15:guide id="66" pos="1332" userDrawn="1">
          <p15:clr>
            <a:srgbClr val="547EBF"/>
          </p15:clr>
        </p15:guide>
        <p15:guide id="67" pos="1246" userDrawn="1">
          <p15:clr>
            <a:srgbClr val="547EBF"/>
          </p15:clr>
        </p15:guide>
        <p15:guide id="68" pos="1600" userDrawn="1">
          <p15:clr>
            <a:srgbClr val="A4A3A4"/>
          </p15:clr>
        </p15:guide>
        <p15:guide id="69" pos="1686" userDrawn="1">
          <p15:clr>
            <a:srgbClr val="A4A3A4"/>
          </p15:clr>
        </p15:guide>
        <p15:guide id="70" pos="1954" userDrawn="1">
          <p15:clr>
            <a:srgbClr val="A4A3A4"/>
          </p15:clr>
        </p15:guide>
        <p15:guide id="71" pos="2040" userDrawn="1">
          <p15:clr>
            <a:srgbClr val="A4A3A4"/>
          </p15:clr>
        </p15:guide>
        <p15:guide id="72" pos="2661" userDrawn="1">
          <p15:clr>
            <a:srgbClr val="A4A3A4"/>
          </p15:clr>
        </p15:guide>
        <p15:guide id="73" pos="2751" userDrawn="1">
          <p15:clr>
            <a:srgbClr val="A4A3A4"/>
          </p15:clr>
        </p15:guide>
        <p15:guide id="74" pos="3015" userDrawn="1">
          <p15:clr>
            <a:srgbClr val="A4A3A4"/>
          </p15:clr>
        </p15:guide>
        <p15:guide id="75" pos="3102" userDrawn="1">
          <p15:clr>
            <a:srgbClr val="A4A3A4"/>
          </p15:clr>
        </p15:guide>
        <p15:guide id="76" pos="3635" userDrawn="1">
          <p15:clr>
            <a:srgbClr val="A4A3A4"/>
          </p15:clr>
        </p15:guide>
        <p15:guide id="77" pos="3730" userDrawn="1">
          <p15:clr>
            <a:srgbClr val="A4A3A4"/>
          </p15:clr>
        </p15:guide>
        <p15:guide id="78" pos="6195" userDrawn="1">
          <p15:clr>
            <a:srgbClr val="A4A3A4"/>
          </p15:clr>
        </p15:guide>
        <p15:guide id="79" pos="6110" userDrawn="1">
          <p15:clr>
            <a:srgbClr val="A4A3A4"/>
          </p15:clr>
        </p15:guide>
        <p15:guide id="80" pos="5841" userDrawn="1">
          <p15:clr>
            <a:srgbClr val="A4A3A4"/>
          </p15:clr>
        </p15:guide>
        <p15:guide id="81" pos="5756" userDrawn="1">
          <p15:clr>
            <a:srgbClr val="A4A3A4"/>
          </p15:clr>
        </p15:guide>
        <p15:guide id="82" pos="5487" userDrawn="1">
          <p15:clr>
            <a:srgbClr val="547EBF"/>
          </p15:clr>
        </p15:guide>
        <p15:guide id="83" pos="5402" userDrawn="1">
          <p15:clr>
            <a:srgbClr val="547EBF"/>
          </p15:clr>
        </p15:guide>
        <p15:guide id="84" pos="5137" userDrawn="1">
          <p15:clr>
            <a:srgbClr val="A4A3A4"/>
          </p15:clr>
        </p15:guide>
        <p15:guide id="85" pos="5048" userDrawn="1">
          <p15:clr>
            <a:srgbClr val="A4A3A4"/>
          </p15:clr>
        </p15:guide>
        <p15:guide id="86" pos="4779" userDrawn="1">
          <p15:clr>
            <a:srgbClr val="A4A3A4"/>
          </p15:clr>
        </p15:guide>
        <p15:guide id="87" pos="4694" userDrawn="1">
          <p15:clr>
            <a:srgbClr val="A4A3A4"/>
          </p15:clr>
        </p15:guide>
        <p15:guide id="88" pos="4073" userDrawn="1">
          <p15:clr>
            <a:srgbClr val="A4A3A4"/>
          </p15:clr>
        </p15:guide>
        <p15:guide id="89" pos="3986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kumimoji="1" lang="en-US" altLang="ja-JP" dirty="0" smtClean="0"/>
              <a:t>Ver.901</a:t>
            </a:r>
            <a:endParaRPr kumimoji="1" lang="ja-JP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1800" y="458193"/>
            <a:ext cx="871296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808" tIns="43904" rIns="87808" bIns="43904" anchor="ctr"/>
          <a:lstStyle/>
          <a:p>
            <a:pPr defTabSz="7524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人材育成の施策の洗い出し　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～ 列挙編 ～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プレースホルダー 1"/>
          <p:cNvSpPr txBox="1">
            <a:spLocks/>
          </p:cNvSpPr>
          <p:nvPr/>
        </p:nvSpPr>
        <p:spPr>
          <a:xfrm>
            <a:off x="429693" y="1008063"/>
            <a:ext cx="8280920" cy="4318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>
                <a:solidFill>
                  <a:schemeClr val="bg2"/>
                </a:solidFill>
              </a:rPr>
              <a:t>今までの施策は</a:t>
            </a:r>
            <a:r>
              <a:rPr lang="en-US" altLang="ja-JP" sz="2800" dirty="0" smtClean="0">
                <a:solidFill>
                  <a:schemeClr val="bg2"/>
                </a:solidFill>
              </a:rPr>
              <a:t>?</a:t>
            </a:r>
            <a:endParaRPr lang="en-US" altLang="ja-JP" sz="2800" dirty="0">
              <a:solidFill>
                <a:schemeClr val="bg2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78889" y="1560837"/>
            <a:ext cx="9335622" cy="5437858"/>
            <a:chOff x="449362" y="1691605"/>
            <a:chExt cx="8159059" cy="4752528"/>
          </a:xfrm>
        </p:grpSpPr>
        <p:sp>
          <p:nvSpPr>
            <p:cNvPr id="3" name="正方形/長方形 2"/>
            <p:cNvSpPr/>
            <p:nvPr/>
          </p:nvSpPr>
          <p:spPr bwMode="auto">
            <a:xfrm>
              <a:off x="449362" y="1763613"/>
              <a:ext cx="8159059" cy="4608512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108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　</a:t>
              </a:r>
              <a:endParaRPr lang="en-US" altLang="ja-JP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700"/>
                </a:spcBef>
                <a:spcAft>
                  <a:spcPct val="0"/>
                </a:spcAft>
              </a:pP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49362" y="1691605"/>
              <a:ext cx="7704856" cy="7200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881410" y="6372125"/>
              <a:ext cx="7704856" cy="7200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326266" y="1691605"/>
              <a:ext cx="1260000" cy="7200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49362" y="6372125"/>
              <a:ext cx="1260000" cy="7200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51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1800" y="458193"/>
            <a:ext cx="871296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808" tIns="43904" rIns="87808" bIns="43904" anchor="ctr"/>
          <a:lstStyle/>
          <a:p>
            <a:pPr defTabSz="7524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人材育成の施策の洗い出し　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～ 列挙編 ～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プレースホルダー 1"/>
          <p:cNvSpPr txBox="1">
            <a:spLocks/>
          </p:cNvSpPr>
          <p:nvPr/>
        </p:nvSpPr>
        <p:spPr>
          <a:xfrm>
            <a:off x="429693" y="1008063"/>
            <a:ext cx="8280920" cy="4318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>
                <a:solidFill>
                  <a:schemeClr val="bg2"/>
                </a:solidFill>
              </a:rPr>
              <a:t>今までの施策は</a:t>
            </a:r>
            <a:r>
              <a:rPr lang="en-US" altLang="ja-JP" sz="2800" dirty="0" smtClean="0">
                <a:solidFill>
                  <a:schemeClr val="bg2"/>
                </a:solidFill>
              </a:rPr>
              <a:t>?</a:t>
            </a:r>
            <a:endParaRPr lang="en-US" altLang="ja-JP" sz="2800" dirty="0">
              <a:solidFill>
                <a:schemeClr val="bg2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78889" y="1560837"/>
            <a:ext cx="9335622" cy="5437858"/>
            <a:chOff x="449362" y="1691605"/>
            <a:chExt cx="8159059" cy="4752528"/>
          </a:xfrm>
        </p:grpSpPr>
        <p:sp>
          <p:nvSpPr>
            <p:cNvPr id="3" name="正方形/長方形 2"/>
            <p:cNvSpPr/>
            <p:nvPr/>
          </p:nvSpPr>
          <p:spPr bwMode="auto">
            <a:xfrm>
              <a:off x="449362" y="1763613"/>
              <a:ext cx="8159059" cy="4608512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108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indent="-342900">
                <a:spcBef>
                  <a:spcPts val="700"/>
                </a:spcBef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徒弟制度</a:t>
              </a:r>
            </a:p>
            <a:p>
              <a:pPr marL="342900" indent="-342900">
                <a:spcBef>
                  <a:spcPts val="700"/>
                </a:spcBef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部門内勉強会</a:t>
              </a:r>
              <a:r>
                <a:rPr lang="ja-JP" altLang="en-US" sz="2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>
                <a:spcBef>
                  <a:spcPts val="700"/>
                </a:spcBef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新入社員研修</a:t>
              </a:r>
            </a:p>
            <a:p>
              <a:pPr marL="342900" indent="-342900">
                <a:spcBef>
                  <a:spcPts val="700"/>
                </a:spcBef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目標管理ミーティング　他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fontAlgn="base">
                <a:spcBef>
                  <a:spcPts val="7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ja-JP" altLang="en-US" sz="2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700"/>
                </a:spcBef>
                <a:spcAft>
                  <a:spcPct val="0"/>
                </a:spcAft>
              </a:pPr>
              <a:endParaRPr lang="en-US" altLang="ja-JP" sz="2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49362" y="1691605"/>
              <a:ext cx="7704856" cy="7200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881410" y="6372125"/>
              <a:ext cx="7704856" cy="7200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326266" y="1691605"/>
              <a:ext cx="1260000" cy="7200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49362" y="6372125"/>
              <a:ext cx="1260000" cy="7200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コンテンツ プレースホルダー 1"/>
          <p:cNvSpPr>
            <a:spLocks noGrp="1"/>
          </p:cNvSpPr>
          <p:nvPr>
            <p:ph sz="quarter" idx="10"/>
          </p:nvPr>
        </p:nvSpPr>
        <p:spPr>
          <a:xfrm>
            <a:off x="442194" y="7129463"/>
            <a:ext cx="2659781" cy="169277"/>
          </a:xfrm>
        </p:spPr>
        <p:txBody>
          <a:bodyPr/>
          <a:lstStyle/>
          <a:p>
            <a:r>
              <a:rPr kumimoji="1" lang="en-US" altLang="ja-JP" dirty="0" smtClean="0"/>
              <a:t>Ver.901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792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42194" y="431800"/>
            <a:ext cx="871296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808" tIns="43904" rIns="87808" bIns="43904" anchor="ctr"/>
          <a:lstStyle/>
          <a:p>
            <a:pPr defTabSz="7524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人材育成の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施策</a:t>
            </a: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の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洗い出し　～ 教育施策整理編 ～</a:t>
            </a:r>
            <a:endParaRPr lang="en-US" altLang="ja-JP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864661"/>
              </p:ext>
            </p:extLst>
          </p:nvPr>
        </p:nvGraphicFramePr>
        <p:xfrm>
          <a:off x="666180" y="1187549"/>
          <a:ext cx="9361039" cy="5869900"/>
        </p:xfrm>
        <a:graphic>
          <a:graphicData uri="http://schemas.openxmlformats.org/drawingml/2006/table">
            <a:tbl>
              <a:tblPr/>
              <a:tblGrid>
                <a:gridCol w="179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4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6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3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81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テーマ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頻度・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開催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時期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対象</a:t>
                      </a:r>
                      <a:r>
                        <a:rPr lang="en-US" altLang="ja-JP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階層</a:t>
                      </a:r>
                      <a:r>
                        <a:rPr lang="en-US" altLang="ja-JP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実施の目的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実施者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企画者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成果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5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5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5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コンテンツ プレースホルダー 1"/>
          <p:cNvSpPr>
            <a:spLocks noGrp="1"/>
          </p:cNvSpPr>
          <p:nvPr>
            <p:ph sz="quarter" idx="10"/>
          </p:nvPr>
        </p:nvSpPr>
        <p:spPr>
          <a:xfrm>
            <a:off x="442194" y="7129463"/>
            <a:ext cx="2659781" cy="169277"/>
          </a:xfrm>
        </p:spPr>
        <p:txBody>
          <a:bodyPr/>
          <a:lstStyle/>
          <a:p>
            <a:r>
              <a:rPr kumimoji="1" lang="en-US" altLang="ja-JP" dirty="0" smtClean="0"/>
              <a:t>Ver.901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216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42194" y="431800"/>
            <a:ext cx="871296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808" tIns="43904" rIns="87808" bIns="43904" anchor="ctr"/>
          <a:lstStyle/>
          <a:p>
            <a:pPr defTabSz="7524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人材育成の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施策</a:t>
            </a: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の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洗い出し　～ 教育施策整理編 ～</a:t>
            </a:r>
            <a:endParaRPr lang="en-US" altLang="ja-JP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76885"/>
              </p:ext>
            </p:extLst>
          </p:nvPr>
        </p:nvGraphicFramePr>
        <p:xfrm>
          <a:off x="666180" y="1187549"/>
          <a:ext cx="9361039" cy="5869900"/>
        </p:xfrm>
        <a:graphic>
          <a:graphicData uri="http://schemas.openxmlformats.org/drawingml/2006/table">
            <a:tbl>
              <a:tblPr/>
              <a:tblGrid>
                <a:gridCol w="179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4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6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3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81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テーマ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頻度・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開催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時期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対象</a:t>
                      </a:r>
                      <a:r>
                        <a:rPr lang="en-US" altLang="ja-JP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階層</a:t>
                      </a:r>
                      <a:r>
                        <a:rPr lang="en-US" altLang="ja-JP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実施の目的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実施者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企画者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成果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例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新入社員研修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毎年・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月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新入社員向け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・マナー研修・社会人のマインドセット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外部研修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なし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◎</a:t>
                      </a:r>
                      <a:r>
                        <a:rPr lang="ja-JP" altLang="en-US" sz="20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例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部門説明会</a:t>
                      </a:r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毎年・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月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新入社員向け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・自社の部門長による、部門の仕事内容説明会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各部門長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部門長・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人事部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◎</a:t>
                      </a:r>
                      <a:endParaRPr lang="ja-JP" alt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例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商談ロープレ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毎週月曜日</a:t>
                      </a:r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若手社員向け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・若手社員の営業力向上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営業部課長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営業部長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△</a:t>
                      </a:r>
                      <a:endParaRPr lang="ja-JP" alt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277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045" marR="7045" marT="76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コンテンツ プレースホルダー 1"/>
          <p:cNvSpPr>
            <a:spLocks noGrp="1"/>
          </p:cNvSpPr>
          <p:nvPr>
            <p:ph sz="quarter" idx="10"/>
          </p:nvPr>
        </p:nvSpPr>
        <p:spPr>
          <a:xfrm>
            <a:off x="442194" y="7129463"/>
            <a:ext cx="2659781" cy="169277"/>
          </a:xfrm>
        </p:spPr>
        <p:txBody>
          <a:bodyPr/>
          <a:lstStyle/>
          <a:p>
            <a:r>
              <a:rPr kumimoji="1" lang="en-US" altLang="ja-JP" dirty="0" smtClean="0"/>
              <a:t>Ver.901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84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42194" y="422845"/>
            <a:ext cx="871296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808" tIns="43904" rIns="87808" bIns="43904" anchor="ctr"/>
          <a:lstStyle/>
          <a:p>
            <a:pPr defTabSz="7524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人材育成の施策の洗い出し　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～ 教育体系図編 ～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86127"/>
              </p:ext>
            </p:extLst>
          </p:nvPr>
        </p:nvGraphicFramePr>
        <p:xfrm>
          <a:off x="668849" y="1438274"/>
          <a:ext cx="9355702" cy="5581925"/>
        </p:xfrm>
        <a:graphic>
          <a:graphicData uri="http://schemas.openxmlformats.org/drawingml/2006/table">
            <a:tbl>
              <a:tblPr/>
              <a:tblGrid>
                <a:gridCol w="992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マインドスキル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ソフトスキル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専門スキル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幹部・役員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en-US" altLang="ja-JP" sz="3000" b="1" i="0" u="none" strike="noStrike" dirty="0" smtClean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管理職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30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30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中堅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若手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30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30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新人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30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3000" b="1" i="0" u="none" strike="noStrike" dirty="0">
                        <a:solidFill>
                          <a:srgbClr val="00277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8169556" y="1027732"/>
            <a:ext cx="185499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ja-JP" altLang="en-US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○・</a:t>
            </a:r>
            <a:r>
              <a:rPr lang="en-US" altLang="ja-JP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ja-JP" altLang="en-US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・△を入力する</a:t>
            </a:r>
            <a:endParaRPr lang="ja-JP" altLang="en-US" sz="15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sz="quarter" idx="10"/>
          </p:nvPr>
        </p:nvSpPr>
        <p:spPr>
          <a:xfrm>
            <a:off x="442194" y="7129463"/>
            <a:ext cx="2659781" cy="169277"/>
          </a:xfrm>
        </p:spPr>
        <p:txBody>
          <a:bodyPr/>
          <a:lstStyle/>
          <a:p>
            <a:r>
              <a:rPr kumimoji="1" lang="en-US" altLang="ja-JP" dirty="0" smtClean="0"/>
              <a:t>Ver.901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29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42194" y="422845"/>
            <a:ext cx="871296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808" tIns="43904" rIns="87808" bIns="43904" anchor="ctr"/>
          <a:lstStyle/>
          <a:p>
            <a:pPr defTabSz="7524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人材育成の施策の洗い出し　</a:t>
            </a:r>
            <a:r>
              <a:rPr lang="ja-JP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～ 教育体系図編 ～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919074"/>
              </p:ext>
            </p:extLst>
          </p:nvPr>
        </p:nvGraphicFramePr>
        <p:xfrm>
          <a:off x="668849" y="1438274"/>
          <a:ext cx="9355702" cy="5581925"/>
        </p:xfrm>
        <a:graphic>
          <a:graphicData uri="http://schemas.openxmlformats.org/drawingml/2006/table">
            <a:tbl>
              <a:tblPr/>
              <a:tblGrid>
                <a:gridCol w="992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マインドスキル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ソフトスキル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専門スキル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幹部・役員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3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○</a:t>
                      </a:r>
                      <a:endParaRPr lang="en-US" altLang="ja-JP" sz="3000" b="1" i="0" u="none" strike="noStrike" dirty="0" smtClean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kumimoji="1" lang="ja-JP" altLang="en-US" sz="30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○</a:t>
                      </a:r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3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○</a:t>
                      </a:r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管理職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3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○</a:t>
                      </a:r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3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○</a:t>
                      </a:r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kumimoji="1" lang="ja-JP" altLang="en-US" sz="1400" b="1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中堅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若手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3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○</a:t>
                      </a:r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新人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3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○</a:t>
                      </a:r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3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○</a:t>
                      </a:r>
                      <a:endParaRPr lang="ja-JP" altLang="en-US" sz="30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8169556" y="1027732"/>
            <a:ext cx="185499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ja-JP" altLang="en-US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○・</a:t>
            </a:r>
            <a:r>
              <a:rPr lang="en-US" altLang="ja-JP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ja-JP" altLang="en-US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・△を入力する</a:t>
            </a:r>
            <a:endParaRPr lang="ja-JP" altLang="en-US" sz="15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7466865" y="5123481"/>
            <a:ext cx="2323801" cy="796033"/>
          </a:xfrm>
          <a:prstGeom prst="rect">
            <a:avLst/>
          </a:prstGeom>
          <a:noFill/>
          <a:ln w="38100" cap="sq">
            <a:solidFill>
              <a:schemeClr val="tx2"/>
            </a:solidFill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80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703376" y="4139999"/>
            <a:ext cx="2323801" cy="771525"/>
          </a:xfrm>
          <a:prstGeom prst="rect">
            <a:avLst/>
          </a:prstGeom>
          <a:noFill/>
          <a:ln w="38100" cap="sq">
            <a:solidFill>
              <a:schemeClr val="tx2"/>
            </a:solidFill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80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900537" y="4139999"/>
            <a:ext cx="2323801" cy="771525"/>
          </a:xfrm>
          <a:prstGeom prst="rect">
            <a:avLst/>
          </a:prstGeom>
          <a:noFill/>
          <a:ln w="38100" cap="sq">
            <a:solidFill>
              <a:schemeClr val="tx2"/>
            </a:solidFill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80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7466865" y="4127744"/>
            <a:ext cx="2323801" cy="796033"/>
          </a:xfrm>
          <a:prstGeom prst="rect">
            <a:avLst/>
          </a:prstGeom>
          <a:noFill/>
          <a:ln w="38100" cap="sq">
            <a:solidFill>
              <a:schemeClr val="tx2"/>
            </a:solidFill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80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703376" y="5123481"/>
            <a:ext cx="2323801" cy="771525"/>
          </a:xfrm>
          <a:prstGeom prst="rect">
            <a:avLst/>
          </a:prstGeom>
          <a:noFill/>
          <a:ln w="38100" cap="sq">
            <a:solidFill>
              <a:schemeClr val="tx2"/>
            </a:solidFill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80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703376" y="6116926"/>
            <a:ext cx="2323801" cy="771525"/>
          </a:xfrm>
          <a:prstGeom prst="rect">
            <a:avLst/>
          </a:prstGeom>
          <a:noFill/>
          <a:ln w="38100" cap="sq">
            <a:solidFill>
              <a:schemeClr val="tx2"/>
            </a:solidFill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80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コンテンツ プレースホルダー 1"/>
          <p:cNvSpPr>
            <a:spLocks noGrp="1"/>
          </p:cNvSpPr>
          <p:nvPr>
            <p:ph sz="quarter" idx="10"/>
          </p:nvPr>
        </p:nvSpPr>
        <p:spPr>
          <a:xfrm>
            <a:off x="442194" y="7129463"/>
            <a:ext cx="2659781" cy="169277"/>
          </a:xfrm>
        </p:spPr>
        <p:txBody>
          <a:bodyPr/>
          <a:lstStyle/>
          <a:p>
            <a:r>
              <a:rPr kumimoji="1" lang="en-US" altLang="ja-JP" dirty="0" smtClean="0"/>
              <a:t>Ver.901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96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_A4_OnePager_landscape_Jan2019">
  <a:themeElements>
    <a:clrScheme name="ラーニングエージェンシー0130">
      <a:dk1>
        <a:srgbClr val="000000"/>
      </a:dk1>
      <a:lt1>
        <a:srgbClr val="FFFFFF"/>
      </a:lt1>
      <a:dk2>
        <a:srgbClr val="898989"/>
      </a:dk2>
      <a:lt2>
        <a:srgbClr val="00B3C4"/>
      </a:lt2>
      <a:accent1>
        <a:srgbClr val="FFF100"/>
      </a:accent1>
      <a:accent2>
        <a:srgbClr val="00B3C4"/>
      </a:accent2>
      <a:accent3>
        <a:srgbClr val="898989"/>
      </a:accent3>
      <a:accent4>
        <a:srgbClr val="53565A"/>
      </a:accent4>
      <a:accent5>
        <a:srgbClr val="97999B"/>
      </a:accent5>
      <a:accent6>
        <a:srgbClr val="D0D0CE"/>
      </a:accent6>
      <a:hlink>
        <a:srgbClr val="000000"/>
      </a:hlink>
      <a:folHlink>
        <a:srgbClr val="97999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6"/>
        </a:solidFill>
        <a:ln w="28575" cap="rnd" algn="ctr">
          <a:noFill/>
          <a:round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600" dirty="0" smtClean="0"/>
        </a:defPPr>
      </a:lstStyle>
    </a:spDef>
    <a:lnDef>
      <a:spPr>
        <a:ln w="28575" cap="rnd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600" dirty="0" smtClean="0">
            <a:solidFill>
              <a:schemeClr val="tx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プレゼンテーション14" id="{1EF1C797-028A-4D82-B83F-AC0966F0184F}" vid="{8BCE10F1-F28A-4A34-9583-8525BF6F264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TI_A4_OnePager_landscape_Jan2019</Template>
  <TotalTime>0</TotalTime>
  <Words>202</Words>
  <Application>Microsoft Office PowerPoint</Application>
  <PresentationFormat>ユーザー設定</PresentationFormat>
  <Paragraphs>206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Verdana</vt:lpstr>
      <vt:lpstr>Wingdings</vt:lpstr>
      <vt:lpstr>LA_A4_OnePager_landscape_Jan2019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cf</cp:keywords>
  <cp:lastModifiedBy/>
  <cp:revision>1</cp:revision>
  <dcterms:created xsi:type="dcterms:W3CDTF">2019-02-20T06:07:53Z</dcterms:created>
  <dcterms:modified xsi:type="dcterms:W3CDTF">2019-03-07T23:07:21Z</dcterms:modified>
</cp:coreProperties>
</file>