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4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906000" cy="6858000" type="A4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1pPr>
    <a:lvl2pPr marL="366166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2pPr>
    <a:lvl3pPr marL="732330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98495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4pPr>
    <a:lvl5pPr marL="1464659" algn="l" rtl="0" fontAlgn="base">
      <a:spcBef>
        <a:spcPct val="0"/>
      </a:spcBef>
      <a:spcAft>
        <a:spcPct val="0"/>
      </a:spcAft>
      <a:defRPr sz="1619" kern="1200">
        <a:solidFill>
          <a:schemeClr val="tx1"/>
        </a:solidFill>
        <a:latin typeface="Arial" charset="0"/>
        <a:ea typeface="+mn-ea"/>
        <a:cs typeface="Arial" charset="0"/>
      </a:defRPr>
    </a:lvl5pPr>
    <a:lvl6pPr marL="1830825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6pPr>
    <a:lvl7pPr marL="2196990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7pPr>
    <a:lvl8pPr marL="2563155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8pPr>
    <a:lvl9pPr marL="2929320" algn="l" defTabSz="732330" rtl="0" eaLnBrk="1" latinLnBrk="0" hangingPunct="1">
      <a:defRPr sz="1619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7" autoAdjust="0"/>
    <p:restoredTop sz="94699" autoAdjust="0"/>
  </p:normalViewPr>
  <p:slideViewPr>
    <p:cSldViewPr snapToGrid="0" showGuides="1">
      <p:cViewPr varScale="1">
        <p:scale>
          <a:sx n="96" d="100"/>
          <a:sy n="96" d="100"/>
        </p:scale>
        <p:origin x="88" y="74"/>
      </p:cViewPr>
      <p:guideLst/>
    </p:cSldViewPr>
  </p:slideViewPr>
  <p:outlineViewPr>
    <p:cViewPr>
      <p:scale>
        <a:sx n="33" d="100"/>
        <a:sy n="33" d="100"/>
      </p:scale>
      <p:origin x="0" y="-258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37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B2EC3375-25C1-4132-8356-F0254E04DDEC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BC64172F-6366-47B3-B3D8-F99B8E17CF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47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AAE2C4BB-DD5D-4EF0-8811-528209874544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24DE13BB-FCB6-4491-A87D-1E9BA750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68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65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本版／全面：TI_4_3_Proposal_Feb2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ワーキングエリア（基本版／全面）"/>
          <p:cNvSpPr>
            <a:spLocks noGrp="1"/>
          </p:cNvSpPr>
          <p:nvPr>
            <p:ph idx="1" hasCustomPrompt="1"/>
          </p:nvPr>
        </p:nvSpPr>
        <p:spPr bwMode="gray">
          <a:xfrm>
            <a:off x="417000" y="1484311"/>
            <a:ext cx="9072000" cy="482441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defRPr sz="16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230400" marR="0" indent="-230400" algn="l" defTabSz="99056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kumimoji="1" lang="ja-JP" altLang="en-US" sz="1400" b="0" i="0" u="none" strike="noStrike" kern="1200" cap="none" spc="0" normalizeH="0" baseline="0" noProof="0"/>
            </a:lvl2pPr>
            <a:lvl3pPr marL="460375" marR="0" indent="-193675" algn="l" defTabSz="99056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lang="ja-JP" altLang="en-US" sz="1400" b="0" i="0" u="none" strike="noStrike" kern="1200" cap="none" spc="0" normalizeH="0" baseline="0" noProof="0"/>
            </a:lvl3pPr>
            <a:lvl4pPr marL="690563" marR="0" indent="-241300" algn="l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kumimoji="1" lang="ja-JP" altLang="en-US" sz="1400" b="0" i="0" u="none" strike="noStrike" kern="1200" cap="none" spc="0" normalizeH="0" baseline="0" noProof="0"/>
            </a:lvl4pPr>
          </a:lstStyle>
          <a:p>
            <a:pPr lvl="0"/>
            <a:r>
              <a:rPr kumimoji="1" lang="ja-JP" altLang="en-US" dirty="0"/>
              <a:t>コンテンツ（ワーキングエリア内／</a:t>
            </a:r>
            <a:r>
              <a:rPr kumimoji="1" lang="en-US" altLang="ja-JP" dirty="0" smtClean="0"/>
              <a:t>16pt</a:t>
            </a:r>
            <a:r>
              <a:rPr kumimoji="1" lang="ja-JP" altLang="en-US" dirty="0"/>
              <a:t>以上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8" name="Header（基本版／左）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000" y="1016000"/>
            <a:ext cx="4356000" cy="465931"/>
          </a:xfrm>
          <a:prstGeom prst="rect">
            <a:avLst/>
          </a:prstGeom>
        </p:spPr>
        <p:txBody>
          <a:bodyPr vert="horz" wrap="none" lIns="72000" tIns="0" rIns="0" bIns="0" rtlCol="0" anchor="ctr">
            <a:noAutofit/>
          </a:bodyPr>
          <a:lstStyle>
            <a:lvl1pPr>
              <a:defRPr lang="ja-JP" altLang="en-US" sz="2000" b="1" baseline="0" dirty="0">
                <a:solidFill>
                  <a:schemeClr val="accent4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kumimoji="1" lang="en-US" altLang="ja-JP" dirty="0"/>
              <a:t>Header</a:t>
            </a:r>
            <a:r>
              <a:rPr kumimoji="1" lang="ja-JP" altLang="en-US" dirty="0"/>
              <a:t>（スライドタイトル／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 太字）</a:t>
            </a:r>
          </a:p>
        </p:txBody>
      </p:sp>
      <p:sp>
        <p:nvSpPr>
          <p:cNvPr id="3" name="キーメッセージ"/>
          <p:cNvSpPr>
            <a:spLocks noGrp="1"/>
          </p:cNvSpPr>
          <p:nvPr>
            <p:ph type="title" hasCustomPrompt="1"/>
          </p:nvPr>
        </p:nvSpPr>
        <p:spPr bwMode="gray">
          <a:xfrm>
            <a:off x="417000" y="152400"/>
            <a:ext cx="9072000" cy="647700"/>
          </a:xfrm>
          <a:prstGeom prst="rect">
            <a:avLst/>
          </a:prstGeom>
        </p:spPr>
        <p:txBody>
          <a:bodyPr anchor="b"/>
          <a:lstStyle>
            <a:lvl1pPr>
              <a:defRPr baseline="0"/>
            </a:lvl1pPr>
          </a:lstStyle>
          <a:p>
            <a:r>
              <a:rPr lang="ja-JP" altLang="en-US" noProof="0" dirty="0"/>
              <a:t>キーメッセージ（伝えたい内容／</a:t>
            </a:r>
            <a:r>
              <a:rPr lang="en-US" altLang="ja-JP" noProof="0" dirty="0"/>
              <a:t>24pt</a:t>
            </a:r>
            <a:r>
              <a:rPr lang="ja-JP" altLang="en-US" noProof="0" dirty="0"/>
              <a:t>／太字）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417000" y="6597651"/>
            <a:ext cx="180000" cy="1764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1" sz="900">
                <a:latin typeface="+mn-lt"/>
                <a:cs typeface="Arial" pitchFamily="34" charset="0"/>
              </a:defRPr>
            </a:lvl1pPr>
          </a:lstStyle>
          <a:p>
            <a:pPr lvl="0"/>
            <a:fld id="{F42439AF-20D3-48BB-BEBA-CE286EA1E307}" type="slidenum">
              <a:rPr lang="en-US" altLang="ja-JP" smtClean="0"/>
              <a:t>‹#›</a:t>
            </a:fld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946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&lt;Confidential&gt;タグ"/>
          <p:cNvSpPr txBox="1">
            <a:spLocks/>
          </p:cNvSpPr>
          <p:nvPr/>
        </p:nvSpPr>
        <p:spPr bwMode="auto">
          <a:xfrm>
            <a:off x="4498019" y="6379637"/>
            <a:ext cx="909973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75" dirty="0" smtClean="0">
                <a:solidFill>
                  <a:schemeClr val="accent5"/>
                </a:solidFill>
              </a:rPr>
              <a:t>＜</a:t>
            </a:r>
            <a:r>
              <a:rPr kumimoji="1" lang="en-US" altLang="ja-JP" sz="975" dirty="0" smtClean="0">
                <a:solidFill>
                  <a:schemeClr val="accent5"/>
                </a:solidFill>
              </a:rPr>
              <a:t>Confidential</a:t>
            </a:r>
            <a:r>
              <a:rPr kumimoji="1" lang="ja-JP" altLang="en-US" sz="975" dirty="0" smtClean="0">
                <a:solidFill>
                  <a:schemeClr val="accent5"/>
                </a:solidFill>
              </a:rPr>
              <a:t>＞</a:t>
            </a:r>
            <a:endParaRPr kumimoji="1" lang="ja-JP" altLang="en-US" sz="975" dirty="0">
              <a:solidFill>
                <a:schemeClr val="accent5"/>
              </a:solidFill>
            </a:endParaRPr>
          </a:p>
        </p:txBody>
      </p:sp>
      <p:sp>
        <p:nvSpPr>
          <p:cNvPr id="5" name="&lt;Confidential&gt;タグ"/>
          <p:cNvSpPr txBox="1">
            <a:spLocks/>
          </p:cNvSpPr>
          <p:nvPr/>
        </p:nvSpPr>
        <p:spPr bwMode="auto">
          <a:xfrm>
            <a:off x="4498019" y="6379637"/>
            <a:ext cx="909973" cy="21801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kumimoji="1" lang="ja-JP" altLang="en-US" sz="975" dirty="0" smtClean="0">
                <a:solidFill>
                  <a:schemeClr val="accent5"/>
                </a:solidFill>
              </a:rPr>
              <a:t>＜</a:t>
            </a:r>
            <a:r>
              <a:rPr kumimoji="1" lang="en-US" altLang="ja-JP" sz="975" dirty="0" smtClean="0">
                <a:solidFill>
                  <a:schemeClr val="accent5"/>
                </a:solidFill>
              </a:rPr>
              <a:t>Confidential</a:t>
            </a:r>
            <a:r>
              <a:rPr kumimoji="1" lang="ja-JP" altLang="en-US" sz="975" dirty="0" smtClean="0">
                <a:solidFill>
                  <a:schemeClr val="accent5"/>
                </a:solidFill>
              </a:rPr>
              <a:t>＞</a:t>
            </a:r>
            <a:endParaRPr kumimoji="1" lang="ja-JP" altLang="en-US" sz="975" dirty="0">
              <a:solidFill>
                <a:schemeClr val="accent5"/>
              </a:solidFill>
            </a:endParaRPr>
          </a:p>
        </p:txBody>
      </p:sp>
      <p:sp>
        <p:nvSpPr>
          <p:cNvPr id="7" name="コピーライト"/>
          <p:cNvSpPr txBox="1">
            <a:spLocks noChangeArrowheads="1"/>
          </p:cNvSpPr>
          <p:nvPr userDrawn="1"/>
        </p:nvSpPr>
        <p:spPr bwMode="gray">
          <a:xfrm>
            <a:off x="5132388" y="6597650"/>
            <a:ext cx="4356000" cy="17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marL="0" marR="0" indent="0" algn="r" defTabSz="685742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kern="1200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Arial" charset="0"/>
              </a:rPr>
              <a:t>© 2019. For information, contact Learning Agency Co., Ltd.</a:t>
            </a:r>
            <a:endParaRPr lang="en-US" altLang="ja-JP" sz="900" kern="1200" dirty="0">
              <a:solidFill>
                <a:schemeClr val="tx1"/>
              </a:solidFill>
              <a:latin typeface="Arial" charset="0"/>
              <a:ea typeface="ＭＳ Ｐゴシック" pitchFamily="5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3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804784" rtl="0" eaLnBrk="1" latinLnBrk="0" hangingPunct="1">
        <a:spcBef>
          <a:spcPct val="0"/>
        </a:spcBef>
        <a:buNone/>
        <a:defRPr kumimoji="1" sz="2600" b="1" kern="120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71464" marR="0" indent="-371464" algn="l" defTabSz="804784" rtl="0" eaLnBrk="1" fontAlgn="auto" latinLnBrk="0" hangingPunct="1">
        <a:lnSpc>
          <a:spcPct val="100000"/>
        </a:lnSpc>
        <a:spcBef>
          <a:spcPts val="489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19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88916" marR="0" indent="-288916" algn="l" defTabSz="804784" rtl="0" eaLnBrk="1" fontAlgn="auto" latinLnBrk="0" hangingPunct="1">
        <a:lnSpc>
          <a:spcPct val="100000"/>
        </a:lnSpc>
        <a:spcBef>
          <a:spcPts val="489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95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16682" marR="0" indent="0" algn="l" defTabSz="804784" rtl="0" eaLnBrk="1" fontAlgn="auto" latinLnBrk="0" hangingPunct="1">
        <a:lnSpc>
          <a:spcPct val="100000"/>
        </a:lnSpc>
        <a:spcBef>
          <a:spcPts val="244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lang="en-US" sz="1733" b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36469" marR="0" indent="-371464" algn="l" defTabSz="804784" rtl="0" eaLnBrk="1" fontAlgn="auto" latinLnBrk="0" hangingPunct="1">
        <a:lnSpc>
          <a:spcPct val="100000"/>
        </a:lnSpc>
        <a:spcBef>
          <a:spcPts val="164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733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561317" indent="-247642" algn="l" defTabSz="702789" rtl="0" eaLnBrk="1" latinLnBrk="0" hangingPunct="1">
        <a:spcBef>
          <a:spcPts val="0"/>
        </a:spcBef>
        <a:spcAft>
          <a:spcPts val="880"/>
        </a:spcAft>
        <a:buClrTx/>
        <a:buSzPct val="100000"/>
        <a:buFont typeface="Arial" panose="020B0604020202020204" pitchFamily="34" charset="0"/>
        <a:buChar char="•"/>
        <a:tabLst/>
        <a:defRPr kumimoji="1" lang="en-US" sz="97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468928" indent="-155253" algn="l" defTabSz="804784" rtl="0" eaLnBrk="1" latinLnBrk="0" hangingPunct="1">
        <a:spcBef>
          <a:spcPts val="0"/>
        </a:spcBef>
        <a:spcAft>
          <a:spcPts val="880"/>
        </a:spcAft>
        <a:buFont typeface="Verdana" panose="020B0604030504040204" pitchFamily="34" charset="0"/>
        <a:buChar char="−"/>
        <a:defRPr kumimoji="1" sz="1056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68928" indent="-155253" algn="l" defTabSz="804784" rtl="0" eaLnBrk="1" latinLnBrk="0" hangingPunct="1">
        <a:spcBef>
          <a:spcPts val="0"/>
        </a:spcBef>
        <a:spcAft>
          <a:spcPts val="880"/>
        </a:spcAft>
        <a:buFont typeface="Verdana" panose="020B0604030504040204" pitchFamily="34" charset="0"/>
        <a:buChar char="−"/>
        <a:defRPr kumimoji="1" sz="1056" kern="1200">
          <a:solidFill>
            <a:schemeClr val="tx1"/>
          </a:solidFill>
          <a:latin typeface="+mn-lt"/>
          <a:ea typeface="+mn-ea"/>
          <a:cs typeface="+mn-cs"/>
        </a:defRPr>
      </a:lvl7pPr>
      <a:lvl8pPr marL="468928" indent="-155253" algn="l" defTabSz="804784" rtl="0" eaLnBrk="1" latinLnBrk="0" hangingPunct="1">
        <a:spcBef>
          <a:spcPts val="0"/>
        </a:spcBef>
        <a:spcAft>
          <a:spcPts val="880"/>
        </a:spcAft>
        <a:buFont typeface="Verdana" panose="020B0604030504040204" pitchFamily="34" charset="0"/>
        <a:buChar char="−"/>
        <a:defRPr kumimoji="1" sz="1056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8928" indent="-155253" algn="l" defTabSz="804784" rtl="0" eaLnBrk="1" latinLnBrk="0" hangingPunct="1">
        <a:spcBef>
          <a:spcPts val="0"/>
        </a:spcBef>
        <a:spcAft>
          <a:spcPts val="880"/>
        </a:spcAft>
        <a:buFont typeface="Verdana" panose="020B0604030504040204" pitchFamily="34" charset="0"/>
        <a:buChar char="−"/>
        <a:defRPr kumimoji="1" sz="105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1pPr>
      <a:lvl2pPr marL="402393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2pPr>
      <a:lvl3pPr marL="804784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3pPr>
      <a:lvl4pPr marL="1207176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4pPr>
      <a:lvl5pPr marL="1609567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5pPr>
      <a:lvl6pPr marL="2011960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6pPr>
      <a:lvl7pPr marL="2414352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7pPr>
      <a:lvl8pPr marL="2816744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8pPr>
      <a:lvl9pPr marL="3219133" algn="l" defTabSz="804784" rtl="0" eaLnBrk="1" latinLnBrk="0" hangingPunct="1">
        <a:defRPr kumimoji="1" sz="15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2880">
          <p15:clr>
            <a:srgbClr val="A4A3A4"/>
          </p15:clr>
        </p15:guide>
        <p15:guide id="1" orient="horz" pos="225">
          <p15:clr>
            <a:srgbClr val="A4A3A4"/>
          </p15:clr>
        </p15:guide>
        <p15:guide id="2" pos="2776">
          <p15:clr>
            <a:srgbClr val="A4A3A4"/>
          </p15:clr>
        </p15:guide>
        <p15:guide id="3" pos="2984">
          <p15:clr>
            <a:srgbClr val="A4A3A4"/>
          </p15:clr>
        </p15:guide>
        <p15:guide id="4" pos="5535">
          <p15:clr>
            <a:srgbClr val="000000"/>
          </p15:clr>
        </p15:guide>
        <p15:guide id="5" pos="227">
          <p15:clr>
            <a:srgbClr val="000000"/>
          </p15:clr>
        </p15:guide>
        <p15:guide id="6" orient="horz" pos="531">
          <p15:clr>
            <a:srgbClr val="A4A3A4"/>
          </p15:clr>
        </p15:guide>
        <p15:guide id="7" orient="horz" pos="622">
          <p15:clr>
            <a:srgbClr val="000000"/>
          </p15:clr>
        </p15:guide>
        <p15:guide id="8" orient="horz" pos="849">
          <p15:clr>
            <a:srgbClr val="A4A3A4"/>
          </p15:clr>
        </p15:guide>
        <p15:guide id="9" orient="horz" pos="2924">
          <p15:clr>
            <a:srgbClr val="000000"/>
          </p15:clr>
        </p15:guide>
        <p15:guide id="10" orient="horz" pos="3117">
          <p15:clr>
            <a:srgbClr val="A4A3A4"/>
          </p15:clr>
        </p15:guide>
        <p15:guide id="11" orient="horz" pos="2040">
          <p15:clr>
            <a:srgbClr val="A4A3A4"/>
          </p15:clr>
        </p15:guide>
        <p15:guide id="12" orient="horz" pos="1812">
          <p15:clr>
            <a:srgbClr val="A4A3A4"/>
          </p15:clr>
        </p15:guide>
        <p15:guide id="13" orient="horz" pos="1733">
          <p15:clr>
            <a:srgbClr val="A4A3A4"/>
          </p15:clr>
        </p15:guide>
        <p15:guide id="14" orient="horz" pos="3015">
          <p15:clr>
            <a:srgbClr val="A4A3A4"/>
          </p15:clr>
        </p15:guide>
        <p15:guide id="15" orient="horz" pos="2455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>
          <a:xfrm>
            <a:off x="417000" y="152400"/>
            <a:ext cx="9072000" cy="636000"/>
          </a:xfrm>
        </p:spPr>
        <p:txBody>
          <a:bodyPr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運用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ルール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7257256" y="224153"/>
            <a:ext cx="2236438" cy="656580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54000" tIns="50795" bIns="50795">
            <a:spAutoFit/>
          </a:bodyPr>
          <a:lstStyle/>
          <a:p>
            <a:pPr defTabSz="762000"/>
            <a:r>
              <a:rPr lang="ja-JP" altLang="en-US" sz="12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         年      月      日</a:t>
            </a:r>
            <a:endParaRPr lang="en-US" altLang="ja-JP" sz="12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2000"/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</a:t>
            </a:r>
            <a:endParaRPr lang="en-US" altLang="ja-JP" sz="1200" dirty="0" smtClean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2000"/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</a:t>
            </a:r>
            <a:endParaRPr lang="ja-JP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34611"/>
              </p:ext>
            </p:extLst>
          </p:nvPr>
        </p:nvGraphicFramePr>
        <p:xfrm>
          <a:off x="459353" y="1268760"/>
          <a:ext cx="9029647" cy="5021825"/>
        </p:xfrm>
        <a:graphic>
          <a:graphicData uri="http://schemas.openxmlformats.org/drawingml/2006/table">
            <a:tbl>
              <a:tblPr/>
              <a:tblGrid>
                <a:gridCol w="24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15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55">
                <a:tc rowSpan="1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 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 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推進体制・受講計画 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人材育成の目的 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仕事・役割の確認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 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スキル設定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* 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0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③　受講対象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全社員　・　幹部　・　管理職　・　中堅　・　若手　・　新人　・　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④　受講計画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＜期間＞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　・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　・　その他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＜範囲＞　個人別　・　階層別　・　部署別　・　職種別　・　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3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 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推進チーム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推進リーダー：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推進メンバー：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3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年間受検・受講回数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Basic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　　最低　　　回 ～ 最高　　　回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 Basic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　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　　回 ～ 最高　　　回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目標管理制度との連動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＜制度の有無＞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なし　　　　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なし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＜連動項目＞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人事評価制度との連動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なし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＜連動の方法＞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昇格条件 ・　評価点数の加点・減点　 ・　その他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＜連動項目＞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8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受講者への意義づけ（正しい自己認識）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受検［　</a:t>
                      </a:r>
                      <a:r>
                        <a:rPr kumimoji="1" lang="ja-JP" altLang="en-US" sz="900" dirty="0" smtClean="0"/>
                        <a:t>目標設定シート　・　受検結果　</a:t>
                      </a:r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］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・　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上司との個別面談　・　人事評価面談　・　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その他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3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研修内容の告知方法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研修情報誌の設置・回覧・周知　・　研修紹介資料の設置・回覧・周知　・　メーリングリスト　・　社内掲示板での周知　・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Biz CAMPUS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通信の転送　・　その他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0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研修内容告知のタイミング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　・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Biz CAMPUS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通信の受信日　・　その他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23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研修予約権限（誰が 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＜誰が＞　　　受講者以外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 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社長　・ 推進リーダー　・ 推進メンバー　・ 上司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 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受講者本人 　・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＜いつ＞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タイトル 4"/>
          <p:cNvSpPr txBox="1">
            <a:spLocks/>
          </p:cNvSpPr>
          <p:nvPr/>
        </p:nvSpPr>
        <p:spPr>
          <a:xfrm>
            <a:off x="417000" y="860153"/>
            <a:ext cx="9072000" cy="31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349" rtl="0" eaLnBrk="1" latinLnBrk="0" hangingPunct="1">
              <a:spcBef>
                <a:spcPct val="0"/>
              </a:spcBef>
              <a:buNone/>
              <a:defRPr kumimoji="1"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会社名：　　　　　　　　　　　　　　　　　　　　</a:t>
            </a:r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21336" y="6433329"/>
            <a:ext cx="518338" cy="211203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ct val="100000"/>
            </a:pPr>
            <a:r>
              <a:rPr kumimoji="1" lang="en-US" altLang="ja-JP" sz="1000" dirty="0" smtClean="0"/>
              <a:t>Ver.901</a:t>
            </a:r>
            <a:endParaRPr kumimoji="1" lang="ja-JP" alt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56539"/>
              </p:ext>
            </p:extLst>
          </p:nvPr>
        </p:nvGraphicFramePr>
        <p:xfrm>
          <a:off x="459353" y="1268760"/>
          <a:ext cx="9029647" cy="4075856"/>
        </p:xfrm>
        <a:graphic>
          <a:graphicData uri="http://schemas.openxmlformats.org/drawingml/2006/table">
            <a:tbl>
              <a:tblPr/>
              <a:tblGrid>
                <a:gridCol w="24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233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09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受講後の報告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学習管理システム　・　紙［ 報告書兼効果測定シート　・　自社の報告書 ］　・　上司との面談　・　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                      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＜報告先＞ 直属の上司　・　人事　・その他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受講翌日　・　受講した週　・　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知識の定着サポート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＜手段＞ </a:t>
                      </a:r>
                      <a:r>
                        <a:rPr kumimoji="1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・　自社で作成したテスト　・　研修内容の共有会　・　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＜タイミング＞ 受講翌日　・　受講した週　・　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　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⑮　日常的な学び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＜実施の有無＞　　実施する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実施しない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Mobile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Knowledge Basic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・　日報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週報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業務日誌等での振り返り　・　社内勉強会　・　読書感想文　・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 その他　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＜対象＞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＜学習スタイル＞　必須テーマを指定　・　本人の自由　・　その他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0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⑯　実行チェック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学習管理システム行動報告チェック　・　紙報告書再提出 ［ 報告書兼効果測定シート　・　自社の報告書　］　・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上司との面談　・　その他　 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 受講翌月　・　受講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評価面談　・　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活用状況チェック</a:t>
                      </a: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⑰　受講状況の確認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　導入半年後　・　毎年（　　　　）月　・　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＜確認者＞　推進リーダー　・ 推進メンバー　・ 上司 　・　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zh-TW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237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⑱　運用ルールの振り返り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　導入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　・　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毎年（　　　　）月　・　その他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＜振り返りの場＞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活用フォローアップ説明会　・　会議体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会議名：　　　　　　　　　　　　　　　　　　　　　　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・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 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＜参加者＞　推進チーム　・　その他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タイトル 4"/>
          <p:cNvSpPr>
            <a:spLocks noGrp="1"/>
          </p:cNvSpPr>
          <p:nvPr>
            <p:ph type="title"/>
          </p:nvPr>
        </p:nvSpPr>
        <p:spPr>
          <a:xfrm>
            <a:off x="417000" y="152400"/>
            <a:ext cx="9072000" cy="636000"/>
          </a:xfrm>
        </p:spPr>
        <p:txBody>
          <a:bodyPr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運用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ルール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/>
          <p:cNvSpPr>
            <a:spLocks noGrp="1"/>
          </p:cNvSpPr>
          <p:nvPr>
            <p:ph type="title"/>
          </p:nvPr>
        </p:nvSpPr>
        <p:spPr>
          <a:xfrm>
            <a:off x="417000" y="152400"/>
            <a:ext cx="9072000" cy="636000"/>
          </a:xfrm>
        </p:spPr>
        <p:txBody>
          <a:bodyPr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運用ルール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Text Box 56"/>
          <p:cNvSpPr txBox="1">
            <a:spLocks noChangeArrowheads="1"/>
          </p:cNvSpPr>
          <p:nvPr/>
        </p:nvSpPr>
        <p:spPr bwMode="auto">
          <a:xfrm>
            <a:off x="7257256" y="224153"/>
            <a:ext cx="2236438" cy="656580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 lIns="54000" tIns="50795" bIns="50795">
            <a:spAutoFit/>
          </a:bodyPr>
          <a:lstStyle/>
          <a:p>
            <a:pPr defTabSz="762000"/>
            <a:r>
              <a:rPr lang="ja-JP" altLang="en-US" sz="12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作成日：   </a:t>
            </a:r>
            <a:r>
              <a:rPr lang="en-US" altLang="ja-JP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  </a:t>
            </a:r>
            <a:r>
              <a:rPr lang="en-US" altLang="ja-JP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  </a:t>
            </a:r>
            <a:r>
              <a:rPr lang="en-US" altLang="ja-JP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</a:t>
            </a:r>
            <a:endParaRPr lang="en-US" altLang="ja-JP" sz="12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2000"/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作成者：　</a:t>
            </a:r>
            <a:r>
              <a:rPr lang="ja-JP" altLang="en-US" sz="12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鈴木</a:t>
            </a:r>
            <a:endParaRPr lang="en-US" altLang="ja-JP" sz="1200" dirty="0" smtClean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2000"/>
            <a:r>
              <a:rPr lang="ja-JP" altLang="en-US" sz="1200" dirty="0" smtClean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承認者：　</a:t>
            </a:r>
            <a:r>
              <a:rPr lang="ja-JP" altLang="en-US" sz="12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田中</a:t>
            </a:r>
            <a:endParaRPr lang="ja-JP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164714"/>
              </p:ext>
            </p:extLst>
          </p:nvPr>
        </p:nvGraphicFramePr>
        <p:xfrm>
          <a:off x="459353" y="1268761"/>
          <a:ext cx="9019927" cy="5116798"/>
        </p:xfrm>
        <a:graphic>
          <a:graphicData uri="http://schemas.openxmlformats.org/drawingml/2006/table">
            <a:tbl>
              <a:tblPr/>
              <a:tblGrid>
                <a:gridCol w="16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0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作成のポイント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28">
                <a:tc rowSpan="1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研修前 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 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推進体制・受講計画 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　人材育成の目的 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仕事・役割の確認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 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　スキル設定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* 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人材の課題</a:t>
                      </a:r>
                      <a:r>
                        <a:rPr kumimoji="1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スキルシート参照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③　受講対象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管理職　・　中堅　・　若手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6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④　受講計画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＜期間＞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　　　　　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＜範囲＞　個人別　・　階層別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《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前編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》Biz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CAMPUS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活用のコツ説明会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p45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～参照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2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charset="-128"/>
                        <a:ea typeface="ＭＳ Ｐゴシック" charset="-128"/>
                      </a:endParaRPr>
                    </a:p>
                  </a:txBody>
                  <a:tcPr marL="54000" marR="54000" marT="0" marB="0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⑤　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 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推進チーム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推進リーダー：　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田中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推進メンバー：　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坂木、田西、鈴堀、木都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振り返りをしやすくするため、推進チームの設定を推奨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推進リーダーには他部門の管理職に影響力のある人を推奨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現場の意見を取り入れることができ、管理職の当事者意識も増すため、</a:t>
                      </a: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推進メンバーには他部署の管理職を入れることを推奨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6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⑥　年間受検・受講回数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Basic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　　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回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 Basic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　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最低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回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CAMPUS Basic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は年</a:t>
                      </a: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回受講を推奨 </a:t>
                      </a: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 </a:t>
                      </a: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例外事項がある場合は明記 </a:t>
                      </a:r>
                      <a:r>
                        <a:rPr kumimoji="1" lang="en-US" altLang="ja-JP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4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⑦　目標管理制度との連動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＜制度の有無＞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　　　　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＜連動項目＞　受講実績を「能力開発」に加点　　　　　　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制度がある場合は連動を推奨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連動する際にはその連動項目を明記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4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⑧　人事評価制度との連動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＜連動の有無＞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あり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＜連動の方法＞</a:t>
                      </a:r>
                      <a:r>
                        <a:rPr kumimoji="1" lang="en-US" altLang="ja-JP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	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評価点数の加点・減点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＜連動項目＞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制度がある場合は連動を推奨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連動する際にはその連動項目を明記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5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⑨　受講者への意義づけ（正しい自己認識）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受検［　</a:t>
                      </a:r>
                      <a:r>
                        <a:rPr kumimoji="1" lang="ja-JP" altLang="en-US" sz="900" dirty="0" smtClean="0"/>
                        <a:t>目標設定シート　・　受検結果　</a:t>
                      </a:r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］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・　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上司との個別面談　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SCORE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を活用する場合は、目標設定シートを作成することを推奨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上司との面談で研修内容と受講目的を伝えることを推奨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6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⑩　研修内容の告知方法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社内掲示板での周知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社員に確実に周知できるものを設定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⑪　研修内容告知のタイミング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スケジュール公開日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告知忘れが起こらないように、実現可能な告知のタイミング・頻度を設定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72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⑫　研修予約権限（誰が </a:t>
                      </a:r>
                      <a:r>
                        <a:rPr kumimoji="1" lang="en-US" altLang="ja-JP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いつ）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＜誰が＞　受講者以外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＜いつ＞　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スケジュール公開日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受講者以外に権限を持たせることを推奨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代理予約が可能 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予約そのものを忘れる可能性があるため、予約時期を決めることを推奨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また、研修の満席による受講計画の遅れを防止するため、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研修スケジュール更新時を推奨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タイトル 4"/>
          <p:cNvSpPr txBox="1">
            <a:spLocks/>
          </p:cNvSpPr>
          <p:nvPr/>
        </p:nvSpPr>
        <p:spPr>
          <a:xfrm>
            <a:off x="417000" y="860153"/>
            <a:ext cx="9072000" cy="31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349" rtl="0" eaLnBrk="1" latinLnBrk="0" hangingPunct="1">
              <a:spcBef>
                <a:spcPct val="0"/>
              </a:spcBef>
              <a:buNone/>
              <a:defRPr kumimoji="1"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会社名：　鈴木商事</a:t>
            </a:r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9353" y="128165"/>
            <a:ext cx="979792" cy="470359"/>
          </a:xfrm>
          <a:prstGeom prst="roundRect">
            <a:avLst/>
          </a:prstGeom>
          <a:solidFill>
            <a:srgbClr val="B4B4B4"/>
          </a:solidFill>
          <a:ln w="12700">
            <a:solidFill>
              <a:srgbClr val="B4B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記入例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66001" y="2697405"/>
            <a:ext cx="3020905" cy="529337"/>
            <a:chOff x="2866001" y="1843965"/>
            <a:chExt cx="3311136" cy="529337"/>
          </a:xfrm>
        </p:grpSpPr>
        <p:sp>
          <p:nvSpPr>
            <p:cNvPr id="44" name="SquareLine_White"/>
            <p:cNvSpPr/>
            <p:nvPr/>
          </p:nvSpPr>
          <p:spPr>
            <a:xfrm>
              <a:off x="2866001" y="1843965"/>
              <a:ext cx="3307464" cy="529337"/>
            </a:xfrm>
            <a:prstGeom prst="roundRect">
              <a:avLst>
                <a:gd name="adj" fmla="val 11485"/>
              </a:avLst>
            </a:prstGeom>
            <a:noFill/>
            <a:ln w="666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/>
              <a:endParaRPr lang="ja-JP" altLang="en-US"/>
            </a:p>
          </p:txBody>
        </p:sp>
        <p:sp>
          <p:nvSpPr>
            <p:cNvPr id="45" name="SquareLine_MidBlue"/>
            <p:cNvSpPr/>
            <p:nvPr/>
          </p:nvSpPr>
          <p:spPr>
            <a:xfrm>
              <a:off x="2869673" y="1843965"/>
              <a:ext cx="3307464" cy="529337"/>
            </a:xfrm>
            <a:prstGeom prst="roundRect">
              <a:avLst>
                <a:gd name="adj" fmla="val 10328"/>
              </a:avLst>
            </a:prstGeom>
            <a:noFill/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/>
              <a:endParaRPr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866001" y="2020535"/>
            <a:ext cx="3024259" cy="252727"/>
            <a:chOff x="2866001" y="1843965"/>
            <a:chExt cx="3311136" cy="529337"/>
          </a:xfrm>
        </p:grpSpPr>
        <p:sp>
          <p:nvSpPr>
            <p:cNvPr id="42" name="SquareLine_White"/>
            <p:cNvSpPr/>
            <p:nvPr/>
          </p:nvSpPr>
          <p:spPr>
            <a:xfrm>
              <a:off x="2866001" y="1843965"/>
              <a:ext cx="3307464" cy="529337"/>
            </a:xfrm>
            <a:prstGeom prst="roundRect">
              <a:avLst>
                <a:gd name="adj" fmla="val 11485"/>
              </a:avLst>
            </a:prstGeom>
            <a:noFill/>
            <a:ln w="666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/>
              <a:endParaRPr lang="ja-JP" altLang="en-US"/>
            </a:p>
          </p:txBody>
        </p:sp>
        <p:sp>
          <p:nvSpPr>
            <p:cNvPr id="43" name="SquareLine_MidBlue"/>
            <p:cNvSpPr/>
            <p:nvPr/>
          </p:nvSpPr>
          <p:spPr>
            <a:xfrm>
              <a:off x="2869673" y="1843965"/>
              <a:ext cx="3307464" cy="529337"/>
            </a:xfrm>
            <a:prstGeom prst="roundRect">
              <a:avLst>
                <a:gd name="adj" fmla="val 10328"/>
              </a:avLst>
            </a:prstGeom>
            <a:noFill/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/>
              <a:endParaRPr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399242" y="731519"/>
            <a:ext cx="252000" cy="1329490"/>
            <a:chOff x="3511149" y="975738"/>
            <a:chExt cx="252000" cy="306561"/>
          </a:xfrm>
        </p:grpSpPr>
        <p:cxnSp>
          <p:nvCxnSpPr>
            <p:cNvPr id="38" name="Line_White"/>
            <p:cNvCxnSpPr/>
            <p:nvPr/>
          </p:nvCxnSpPr>
          <p:spPr>
            <a:xfrm rot="5400000">
              <a:off x="3637149" y="877848"/>
              <a:ext cx="0" cy="252000"/>
            </a:xfrm>
            <a:prstGeom prst="line">
              <a:avLst/>
            </a:prstGeom>
            <a:ln w="76200">
              <a:solidFill>
                <a:schemeClr val="bg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DotLine_White"/>
            <p:cNvCxnSpPr/>
            <p:nvPr/>
          </p:nvCxnSpPr>
          <p:spPr>
            <a:xfrm>
              <a:off x="3549503" y="975738"/>
              <a:ext cx="0" cy="306000"/>
            </a:xfrm>
            <a:prstGeom prst="line">
              <a:avLst/>
            </a:prstGeom>
            <a:ln w="76200">
              <a:solidFill>
                <a:schemeClr val="bg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ne_Mid Blue"/>
            <p:cNvCxnSpPr/>
            <p:nvPr/>
          </p:nvCxnSpPr>
          <p:spPr>
            <a:xfrm rot="5400000">
              <a:off x="3643244" y="895489"/>
              <a:ext cx="0" cy="216000"/>
            </a:xfrm>
            <a:prstGeom prst="line">
              <a:avLst/>
            </a:prstGeom>
            <a:ln w="31750">
              <a:solidFill>
                <a:schemeClr val="accent3"/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DotLine_Mid Blue"/>
            <p:cNvCxnSpPr/>
            <p:nvPr/>
          </p:nvCxnSpPr>
          <p:spPr>
            <a:xfrm>
              <a:off x="3549503" y="1000063"/>
              <a:ext cx="0" cy="282236"/>
            </a:xfrm>
            <a:prstGeom prst="line">
              <a:avLst/>
            </a:prstGeom>
            <a:ln w="28575">
              <a:solidFill>
                <a:schemeClr val="accent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 flipV="1">
            <a:off x="3498301" y="3223779"/>
            <a:ext cx="824975" cy="308811"/>
            <a:chOff x="3511149" y="975738"/>
            <a:chExt cx="252000" cy="308811"/>
          </a:xfrm>
        </p:grpSpPr>
        <p:cxnSp>
          <p:nvCxnSpPr>
            <p:cNvPr id="34" name="Line_White"/>
            <p:cNvCxnSpPr/>
            <p:nvPr/>
          </p:nvCxnSpPr>
          <p:spPr>
            <a:xfrm rot="5400000">
              <a:off x="3637149" y="877848"/>
              <a:ext cx="0" cy="252000"/>
            </a:xfrm>
            <a:prstGeom prst="line">
              <a:avLst/>
            </a:prstGeom>
            <a:ln w="76200">
              <a:solidFill>
                <a:schemeClr val="bg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otLine_White"/>
            <p:cNvCxnSpPr/>
            <p:nvPr/>
          </p:nvCxnSpPr>
          <p:spPr>
            <a:xfrm>
              <a:off x="3549503" y="975738"/>
              <a:ext cx="0" cy="306000"/>
            </a:xfrm>
            <a:prstGeom prst="line">
              <a:avLst/>
            </a:prstGeom>
            <a:ln w="76200">
              <a:solidFill>
                <a:schemeClr val="bg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Line_Mid Blue"/>
            <p:cNvCxnSpPr/>
            <p:nvPr/>
          </p:nvCxnSpPr>
          <p:spPr>
            <a:xfrm rot="5400000">
              <a:off x="3648182" y="904520"/>
              <a:ext cx="0" cy="197941"/>
            </a:xfrm>
            <a:prstGeom prst="line">
              <a:avLst/>
            </a:prstGeom>
            <a:ln w="31750">
              <a:solidFill>
                <a:schemeClr val="accent3"/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DotLine_Mid Blue"/>
            <p:cNvCxnSpPr/>
            <p:nvPr/>
          </p:nvCxnSpPr>
          <p:spPr>
            <a:xfrm>
              <a:off x="3549503" y="996549"/>
              <a:ext cx="0" cy="288000"/>
            </a:xfrm>
            <a:prstGeom prst="line">
              <a:avLst/>
            </a:prstGeom>
            <a:ln w="28575">
              <a:solidFill>
                <a:schemeClr val="accent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SquareTextbox"/>
          <p:cNvGrpSpPr/>
          <p:nvPr/>
        </p:nvGrpSpPr>
        <p:grpSpPr>
          <a:xfrm>
            <a:off x="3652184" y="693613"/>
            <a:ext cx="1308436" cy="355907"/>
            <a:chOff x="1120213" y="203942"/>
            <a:chExt cx="2785413" cy="558286"/>
          </a:xfrm>
        </p:grpSpPr>
        <p:sp>
          <p:nvSpPr>
            <p:cNvPr id="32" name="SquareTextbox_Midblue"/>
            <p:cNvSpPr/>
            <p:nvPr/>
          </p:nvSpPr>
          <p:spPr>
            <a:xfrm>
              <a:off x="1120213" y="203942"/>
              <a:ext cx="2785413" cy="5582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72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◯をつけるのではなく、</a:t>
              </a:r>
              <a:endParaRPr lang="en-US" altLang="ja-JP" sz="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不必要な項目は削除</a:t>
              </a:r>
              <a:endParaRPr kumimoji="1" lang="ja-JP" altLang="en-US" sz="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SquareTextbox_Midblue"/>
            <p:cNvCxnSpPr/>
            <p:nvPr/>
          </p:nvCxnSpPr>
          <p:spPr>
            <a:xfrm>
              <a:off x="1148604" y="212557"/>
              <a:ext cx="0" cy="521662"/>
            </a:xfrm>
            <a:prstGeom prst="line">
              <a:avLst/>
            </a:prstGeom>
            <a:ln w="34925">
              <a:solidFill>
                <a:schemeClr val="accent3"/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quareLine_White"/>
          <p:cNvSpPr/>
          <p:nvPr/>
        </p:nvSpPr>
        <p:spPr>
          <a:xfrm>
            <a:off x="7228468" y="617435"/>
            <a:ext cx="2274968" cy="261953"/>
          </a:xfrm>
          <a:prstGeom prst="roundRect">
            <a:avLst>
              <a:gd name="adj" fmla="val 11485"/>
            </a:avLst>
          </a:prstGeom>
          <a:noFill/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ja-JP" altLang="en-US"/>
          </a:p>
        </p:txBody>
      </p:sp>
      <p:sp>
        <p:nvSpPr>
          <p:cNvPr id="31" name="SquareLine_MidBlue"/>
          <p:cNvSpPr/>
          <p:nvPr/>
        </p:nvSpPr>
        <p:spPr>
          <a:xfrm>
            <a:off x="7204312" y="617435"/>
            <a:ext cx="2274967" cy="227088"/>
          </a:xfrm>
          <a:prstGeom prst="roundRect">
            <a:avLst>
              <a:gd name="adj" fmla="val 10328"/>
            </a:avLst>
          </a:prstGeom>
          <a:noFill/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ja-JP" altLang="en-US"/>
          </a:p>
        </p:txBody>
      </p:sp>
      <p:grpSp>
        <p:nvGrpSpPr>
          <p:cNvPr id="21" name="SquareTextbox"/>
          <p:cNvGrpSpPr/>
          <p:nvPr/>
        </p:nvGrpSpPr>
        <p:grpSpPr>
          <a:xfrm>
            <a:off x="4091568" y="3426893"/>
            <a:ext cx="1800200" cy="651979"/>
            <a:chOff x="1120213" y="203942"/>
            <a:chExt cx="2785413" cy="558286"/>
          </a:xfrm>
        </p:grpSpPr>
        <p:sp>
          <p:nvSpPr>
            <p:cNvPr id="22" name="SquareTextbox_Midblue"/>
            <p:cNvSpPr/>
            <p:nvPr/>
          </p:nvSpPr>
          <p:spPr>
            <a:xfrm>
              <a:off x="1120213" y="203942"/>
              <a:ext cx="2785413" cy="5582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rIns="72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推進会議で</a:t>
              </a:r>
              <a:r>
                <a:rPr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行う</a:t>
              </a: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こと</a:t>
              </a:r>
              <a:endParaRPr kumimoji="1" lang="en-US" altLang="ja-JP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88900" lvl="0" indent="-8890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ja-JP" altLang="en-US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運用</a:t>
              </a: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ルール通りに出来たか</a:t>
              </a:r>
              <a:r>
                <a:rPr kumimoji="1" lang="en-US" altLang="ja-JP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項目ずつ確認</a:t>
              </a:r>
              <a:endParaRPr kumimoji="1" lang="en-US" altLang="ja-JP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88900" lvl="0" indent="-8890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1" lang="ja-JP" altLang="en-US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活用</a:t>
              </a: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の目的記入シートを振り返り</a:t>
              </a:r>
              <a:r>
                <a:rPr kumimoji="1" lang="ja-JP" altLang="en-US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、</a:t>
              </a:r>
              <a:r>
                <a:rPr kumimoji="1" lang="en-US" altLang="ja-JP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kumimoji="1" lang="en-US" altLang="ja-JP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kumimoji="1" lang="ja-JP" altLang="en-US" sz="700" kern="0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次</a:t>
              </a:r>
              <a:r>
                <a:rPr kumimoji="1" lang="ja-JP" altLang="en-US" sz="7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年度の目的を策定</a:t>
              </a:r>
            </a:p>
          </p:txBody>
        </p:sp>
        <p:cxnSp>
          <p:nvCxnSpPr>
            <p:cNvPr id="23" name="SquareTextbox_Midblue"/>
            <p:cNvCxnSpPr/>
            <p:nvPr/>
          </p:nvCxnSpPr>
          <p:spPr>
            <a:xfrm>
              <a:off x="1148604" y="212557"/>
              <a:ext cx="0" cy="521662"/>
            </a:xfrm>
            <a:prstGeom prst="line">
              <a:avLst/>
            </a:prstGeom>
            <a:ln w="34925">
              <a:solidFill>
                <a:schemeClr val="accent3"/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5136835" y="213360"/>
            <a:ext cx="2092649" cy="548157"/>
            <a:chOff x="5007295" y="129540"/>
            <a:chExt cx="2092649" cy="548157"/>
          </a:xfrm>
        </p:grpSpPr>
        <p:cxnSp>
          <p:nvCxnSpPr>
            <p:cNvPr id="24" name="Line_White"/>
            <p:cNvCxnSpPr/>
            <p:nvPr/>
          </p:nvCxnSpPr>
          <p:spPr>
            <a:xfrm>
              <a:off x="6793762" y="425697"/>
              <a:ext cx="0" cy="252000"/>
            </a:xfrm>
            <a:prstGeom prst="line">
              <a:avLst/>
            </a:prstGeom>
            <a:ln w="76200">
              <a:solidFill>
                <a:schemeClr val="bg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DotLine_White"/>
            <p:cNvCxnSpPr/>
            <p:nvPr/>
          </p:nvCxnSpPr>
          <p:spPr>
            <a:xfrm rot="16200000">
              <a:off x="6918652" y="486343"/>
              <a:ext cx="0" cy="306000"/>
            </a:xfrm>
            <a:prstGeom prst="line">
              <a:avLst/>
            </a:prstGeom>
            <a:ln w="76200">
              <a:solidFill>
                <a:schemeClr val="bg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Line_Mid Blue"/>
            <p:cNvCxnSpPr/>
            <p:nvPr/>
          </p:nvCxnSpPr>
          <p:spPr>
            <a:xfrm>
              <a:off x="6785783" y="452840"/>
              <a:ext cx="0" cy="216000"/>
            </a:xfrm>
            <a:prstGeom prst="line">
              <a:avLst/>
            </a:prstGeom>
            <a:ln w="31750">
              <a:solidFill>
                <a:schemeClr val="accent3"/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DotLine_Mid Blue"/>
            <p:cNvCxnSpPr/>
            <p:nvPr/>
          </p:nvCxnSpPr>
          <p:spPr>
            <a:xfrm rot="16200000">
              <a:off x="6922845" y="510585"/>
              <a:ext cx="0" cy="288000"/>
            </a:xfrm>
            <a:prstGeom prst="line">
              <a:avLst/>
            </a:prstGeom>
            <a:ln w="28575">
              <a:solidFill>
                <a:schemeClr val="accent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グループ化 18"/>
            <p:cNvGrpSpPr/>
            <p:nvPr/>
          </p:nvGrpSpPr>
          <p:grpSpPr>
            <a:xfrm>
              <a:off x="5007295" y="129540"/>
              <a:ext cx="2092649" cy="335280"/>
              <a:chOff x="5936787" y="180884"/>
              <a:chExt cx="2785931" cy="504679"/>
            </a:xfrm>
          </p:grpSpPr>
          <p:sp>
            <p:nvSpPr>
              <p:cNvPr id="28" name="SquareTextbox_Midblue"/>
              <p:cNvSpPr/>
              <p:nvPr/>
            </p:nvSpPr>
            <p:spPr>
              <a:xfrm>
                <a:off x="5936787" y="180884"/>
                <a:ext cx="2785931" cy="50467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rIns="7200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このルールにより効力を持たせるため、</a:t>
                </a:r>
                <a:endParaRPr kumimoji="1" lang="en-US" altLang="ja-JP" sz="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1" lang="ja-JP" altLang="en-US" sz="8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承認者は</a:t>
                </a:r>
                <a:r>
                  <a:rPr lang="ja-JP" altLang="en-US" sz="8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でき</a:t>
                </a:r>
                <a:r>
                  <a:rPr kumimoji="1" lang="ja-JP" altLang="en-US" sz="8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る限り、社長か役員</a:t>
                </a:r>
                <a:r>
                  <a:rPr lang="ja-JP" altLang="en-US" sz="8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を推奨</a:t>
                </a:r>
                <a:endParaRPr kumimoji="1" lang="ja-JP" altLang="en-US" sz="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9" name="SquareTextbox_Midblue"/>
              <p:cNvCxnSpPr/>
              <p:nvPr/>
            </p:nvCxnSpPr>
            <p:spPr>
              <a:xfrm rot="5400000">
                <a:off x="7321681" y="-1167204"/>
                <a:ext cx="0" cy="2731817"/>
              </a:xfrm>
              <a:prstGeom prst="line">
                <a:avLst/>
              </a:prstGeom>
              <a:ln w="34925">
                <a:solidFill>
                  <a:schemeClr val="accent3"/>
                </a:solidFill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/>
          <p:cNvSpPr txBox="1"/>
          <p:nvPr/>
        </p:nvSpPr>
        <p:spPr>
          <a:xfrm>
            <a:off x="9021336" y="6433329"/>
            <a:ext cx="518338" cy="211203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ct val="100000"/>
            </a:pPr>
            <a:r>
              <a:rPr kumimoji="1" lang="en-US" altLang="ja-JP" sz="1000" dirty="0" smtClean="0"/>
              <a:t>Ver.901</a:t>
            </a:r>
            <a:endParaRPr kumimoji="1" lang="ja-JP" alt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5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56527"/>
              </p:ext>
            </p:extLst>
          </p:nvPr>
        </p:nvGraphicFramePr>
        <p:xfrm>
          <a:off x="459353" y="1268760"/>
          <a:ext cx="9027547" cy="4032448"/>
        </p:xfrm>
        <a:graphic>
          <a:graphicData uri="http://schemas.openxmlformats.org/drawingml/2006/table">
            <a:tbl>
              <a:tblPr/>
              <a:tblGrid>
                <a:gridCol w="16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5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3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33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項目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決定事項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09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研修後 </a:t>
                      </a: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⑬　受講後の報告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学習管理システム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＜報告先＞ 直属の上司　・　人事</a:t>
                      </a:r>
                      <a:endParaRPr kumimoji="1" lang="en-US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＜期限＞ 受講した週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学習管理システムで一括管理することができるため、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手段は学習管理システムを推奨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受講者が円滑に報告するため、報告先と期限は具体的に記載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⑭　知識の定着サポート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  <a:ea typeface="ＭＳ Ｐゴシック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＜手段＞ </a:t>
                      </a:r>
                      <a:r>
                        <a:rPr kumimoji="1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　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＜タイミング＞ 受講した週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研修内容を反映したテストになっているため、手段は</a:t>
                      </a:r>
                      <a:r>
                        <a:rPr kumimoji="1" lang="en-US" altLang="ja-JP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followUP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を推奨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受講者が円滑に知識の定着チェックをするため、タイミングは具体的に記載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⑮　日常的な学び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＜実施の有無＞　　実施する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Mobile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Knowledge Basic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・　社内勉強会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＜対象＞ 新人　・　若手　・　中堅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＜学習スタイル＞　必須テーマを指定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確実に学びを継続するために、対象や学習スタイルは具体的に記載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0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⑯　実行チェック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＜手段＞ 学習管理システム行動報告チェック　・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　　　　　 上司との面談　　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 受講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か月後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Web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報告と連動しているため、学習管理システム行動報告チェックを推奨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受講者が円滑に実行チェックするため、タイミングは具体的に記載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活用状況チェック</a:t>
                      </a: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⑰　受講状況の確認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　導入半年後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＜確認者＞　上司　→　推進チーム</a:t>
                      </a:r>
                      <a:endParaRPr kumimoji="1" lang="en-US" altLang="zh-TW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計画通り受講が進んでいるか、導入半年後のタイミングで確認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上司が確認し、推進チームに報告する形を推奨</a:t>
                      </a:r>
                      <a:endParaRPr kumimoji="1" lang="en-US" altLang="zh-TW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237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vert="eaVert" anchor="ctr" horzOverflow="overflow">
                    <a:lnL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8C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⑱　運用ルールの振り返り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＜タイミング＞　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毎年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月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＜振り返りの場＞　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活用フォローアップ説明会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＜参加者＞　推進チーム　・　社長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計画とのギャップや他社の活用事例をふまえ客観的視点から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振り返るため、振り返りの場は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Biz CAMPUS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活用フォローアップ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説明会を推奨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タイミングについては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カ月毎もしくは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年毎を推奨</a:t>
                      </a:r>
                    </a:p>
                  </a:txBody>
                  <a:tcPr marL="72000" marR="72000" marT="18000" marB="18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8C8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タイトル 4"/>
          <p:cNvSpPr>
            <a:spLocks noGrp="1"/>
          </p:cNvSpPr>
          <p:nvPr>
            <p:ph type="title"/>
          </p:nvPr>
        </p:nvSpPr>
        <p:spPr>
          <a:xfrm>
            <a:off x="417000" y="152400"/>
            <a:ext cx="9072000" cy="636000"/>
          </a:xfrm>
        </p:spPr>
        <p:txBody>
          <a:bodyPr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CAMPUS </a:t>
            </a:r>
            <a:r>
              <a:rPr lang="ja-JP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運用</a:t>
            </a:r>
            <a:r>
              <a:rPr lang="ja-JP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ルール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59353" y="128165"/>
            <a:ext cx="979792" cy="470359"/>
          </a:xfrm>
          <a:prstGeom prst="roundRect">
            <a:avLst/>
          </a:prstGeom>
          <a:solidFill>
            <a:srgbClr val="B4B4B4"/>
          </a:solidFill>
          <a:ln w="12700">
            <a:solidFill>
              <a:srgbClr val="B4B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8142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ラーニングエージェンシー0130">
      <a:dk1>
        <a:srgbClr val="000000"/>
      </a:dk1>
      <a:lt1>
        <a:srgbClr val="FFFFFF"/>
      </a:lt1>
      <a:dk2>
        <a:srgbClr val="898989"/>
      </a:dk2>
      <a:lt2>
        <a:srgbClr val="00B3C4"/>
      </a:lt2>
      <a:accent1>
        <a:srgbClr val="FFF100"/>
      </a:accent1>
      <a:accent2>
        <a:srgbClr val="00B3C4"/>
      </a:accent2>
      <a:accent3>
        <a:srgbClr val="898989"/>
      </a:accent3>
      <a:accent4>
        <a:srgbClr val="53565A"/>
      </a:accent4>
      <a:accent5>
        <a:srgbClr val="97999B"/>
      </a:accent5>
      <a:accent6>
        <a:srgbClr val="D0D0CE"/>
      </a:accent6>
      <a:hlink>
        <a:srgbClr val="000000"/>
      </a:hlink>
      <a:folHlink>
        <a:srgbClr val="97999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 w="28575" cap="rnd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2800" smtClean="0"/>
        </a:defPPr>
      </a:lstStyle>
    </a:spDef>
    <a:lnDef>
      <a:spPr>
        <a:ln w="28575" cap="rnd">
          <a:solidFill>
            <a:schemeClr val="accent6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 anchor="t" anchorCtr="0">
        <a:noAutofit/>
      </a:bodyPr>
      <a:lstStyle>
        <a:defPPr>
          <a:spcBef>
            <a:spcPts val="0"/>
          </a:spcBef>
          <a:spcAft>
            <a:spcPts val="0"/>
          </a:spcAft>
          <a:buSzPct val="100000"/>
          <a:defRPr kumimoji="1" sz="28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テーマ1" id="{15911456-64FA-4757-AA24-6A98545DE2F1}" vid="{5F0F3168-2646-460F-8E1C-714F7D847D2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683</Words>
  <Application>Microsoft Office PowerPoint</Application>
  <PresentationFormat>A4 210 x 297 mm</PresentationFormat>
  <Paragraphs>179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Times New Roman</vt:lpstr>
      <vt:lpstr>Verdana</vt:lpstr>
      <vt:lpstr>Wingdings</vt:lpstr>
      <vt:lpstr>テーマ1</vt:lpstr>
      <vt:lpstr>Biz CAMPUS 運用ルール</vt:lpstr>
      <vt:lpstr>Biz CAMPUS 運用ルール</vt:lpstr>
      <vt:lpstr>Biz CAMPUS 運用ルール</vt:lpstr>
      <vt:lpstr>Biz CAMPUS 運用ルール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2017-06-04T23:37:56Z</dcterms:created>
  <dcterms:modified xsi:type="dcterms:W3CDTF">2019-03-07T23:28:22Z</dcterms:modified>
  <cp:contentStatus/>
</cp:coreProperties>
</file>